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Archivo Black" panose="020B0604020202020204" charset="0"/>
      <p:regular r:id="rId8"/>
    </p:embeddedFont>
    <p:embeddedFont>
      <p:font typeface="Bricolage Grotesque Bold" panose="020B0604020202020204" charset="0"/>
      <p:regular r:id="rId9"/>
    </p:embeddedFont>
    <p:embeddedFont>
      <p:font typeface="Montserrat" panose="00000500000000000000" pitchFamily="2" charset="-52"/>
      <p:regular r:id="rId10"/>
    </p:embeddedFont>
    <p:embeddedFont>
      <p:font typeface="Montserrat Bold" panose="020B0604020202020204" charset="-52"/>
      <p:regular r:id="rId11"/>
    </p:embeddedFont>
    <p:embeddedFont>
      <p:font typeface="Open Sauce" panose="020B0604020202020204" charset="0"/>
      <p:regular r:id="rId12"/>
    </p:embeddedFont>
    <p:embeddedFont>
      <p:font typeface="Open Sauce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783" y="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b="-18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589607" y="0"/>
            <a:ext cx="8698393" cy="10400373"/>
            <a:chOff x="0" y="0"/>
            <a:chExt cx="8603361" cy="10286746"/>
          </a:xfrm>
        </p:grpSpPr>
        <p:sp>
          <p:nvSpPr>
            <p:cNvPr id="4" name="Freeform 4"/>
            <p:cNvSpPr/>
            <p:nvPr/>
          </p:nvSpPr>
          <p:spPr>
            <a:xfrm>
              <a:off x="-50" y="-127"/>
              <a:ext cx="8603411" cy="10286873"/>
            </a:xfrm>
            <a:custGeom>
              <a:avLst/>
              <a:gdLst/>
              <a:ahLst/>
              <a:cxnLst/>
              <a:rect l="l" t="t" r="r" b="b"/>
              <a:pathLst>
                <a:path w="8603411" h="10286873">
                  <a:moveTo>
                    <a:pt x="8603411" y="10251440"/>
                  </a:moveTo>
                  <a:cubicBezTo>
                    <a:pt x="8603411" y="10284587"/>
                    <a:pt x="8592743" y="10286873"/>
                    <a:pt x="8564930" y="10286873"/>
                  </a:cubicBezTo>
                  <a:cubicBezTo>
                    <a:pt x="5710351" y="10286238"/>
                    <a:pt x="2855899" y="10286238"/>
                    <a:pt x="1320" y="10286238"/>
                  </a:cubicBezTo>
                  <a:cubicBezTo>
                    <a:pt x="-2744" y="10272395"/>
                    <a:pt x="3606" y="10259822"/>
                    <a:pt x="6527" y="10246995"/>
                  </a:cubicBezTo>
                  <a:cubicBezTo>
                    <a:pt x="132003" y="9685401"/>
                    <a:pt x="257606" y="9123934"/>
                    <a:pt x="383463" y="8562467"/>
                  </a:cubicBezTo>
                  <a:cubicBezTo>
                    <a:pt x="562914" y="7761986"/>
                    <a:pt x="742746" y="6961632"/>
                    <a:pt x="922070" y="6161151"/>
                  </a:cubicBezTo>
                  <a:cubicBezTo>
                    <a:pt x="1143558" y="5172583"/>
                    <a:pt x="1364538" y="4184015"/>
                    <a:pt x="1585899" y="3195574"/>
                  </a:cubicBezTo>
                  <a:cubicBezTo>
                    <a:pt x="1810816" y="2191385"/>
                    <a:pt x="2035860" y="1187323"/>
                    <a:pt x="2261412" y="183261"/>
                  </a:cubicBezTo>
                  <a:cubicBezTo>
                    <a:pt x="2275128" y="122174"/>
                    <a:pt x="2283891" y="59690"/>
                    <a:pt x="2306116" y="635"/>
                  </a:cubicBezTo>
                  <a:cubicBezTo>
                    <a:pt x="4392472" y="635"/>
                    <a:pt x="6478828" y="635"/>
                    <a:pt x="8565184" y="0"/>
                  </a:cubicBezTo>
                  <a:cubicBezTo>
                    <a:pt x="8593505" y="0"/>
                    <a:pt x="8603157" y="3429"/>
                    <a:pt x="8603157" y="35814"/>
                  </a:cubicBezTo>
                  <a:cubicBezTo>
                    <a:pt x="8602395" y="3441065"/>
                    <a:pt x="8602395" y="6846316"/>
                    <a:pt x="8603411" y="10251440"/>
                  </a:cubicBezTo>
                  <a:close/>
                </a:path>
              </a:pathLst>
            </a:custGeom>
            <a:blipFill>
              <a:blip r:embed="rId3"/>
              <a:stretch>
                <a:fillRect l="-114498" t="-230" r="-2201" b="-20632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525335" y="3405763"/>
            <a:ext cx="10876122" cy="3588846"/>
            <a:chOff x="0" y="0"/>
            <a:chExt cx="2864493" cy="9452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64493" cy="945211"/>
            </a:xfrm>
            <a:custGeom>
              <a:avLst/>
              <a:gdLst/>
              <a:ahLst/>
              <a:cxnLst/>
              <a:rect l="l" t="t" r="r" b="b"/>
              <a:pathLst>
                <a:path w="2864493" h="945211">
                  <a:moveTo>
                    <a:pt x="0" y="0"/>
                  </a:moveTo>
                  <a:lnTo>
                    <a:pt x="2864493" y="0"/>
                  </a:lnTo>
                  <a:lnTo>
                    <a:pt x="286449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864493" cy="964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4237583" y="6937923"/>
            <a:ext cx="9904959" cy="680751"/>
          </a:xfrm>
          <a:custGeom>
            <a:avLst/>
            <a:gdLst/>
            <a:ahLst/>
            <a:cxnLst/>
            <a:rect l="l" t="t" r="r" b="b"/>
            <a:pathLst>
              <a:path w="9904959" h="680751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87363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554407" y="4098812"/>
            <a:ext cx="12817979" cy="1889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19"/>
              </a:lnSpc>
            </a:pPr>
            <a:r>
              <a:rPr lang="en-US" sz="11101" spc="155">
                <a:solidFill>
                  <a:srgbClr val="040506"/>
                </a:solidFill>
                <a:latin typeface="Archivo Black"/>
                <a:ea typeface="Archivo Black"/>
                <a:cs typeface="Archivo Black"/>
                <a:sym typeface="Archivo Black"/>
              </a:rPr>
              <a:t>TICKETFLOW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5952" y="8755973"/>
            <a:ext cx="4375329" cy="966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01"/>
              </a:lnSpc>
            </a:pPr>
            <a:r>
              <a:rPr lang="en-US" sz="1885" spc="18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Изготвили: Елица Сотирова; Дария Славова; Тихомир Петров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925483">
            <a:off x="5978889" y="4633519"/>
            <a:ext cx="15026802" cy="1591351"/>
          </a:xfrm>
          <a:custGeom>
            <a:avLst/>
            <a:gdLst/>
            <a:ahLst/>
            <a:cxnLst/>
            <a:rect l="l" t="t" r="r" b="b"/>
            <a:pathLst>
              <a:path w="15026802" h="1591351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747566" y="0"/>
            <a:ext cx="8540434" cy="9607989"/>
            <a:chOff x="0" y="0"/>
            <a:chExt cx="5370413" cy="60417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33290" r="-47092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-2227436" y="3377869"/>
            <a:ext cx="10823662" cy="2258023"/>
            <a:chOff x="0" y="0"/>
            <a:chExt cx="1049115" cy="21886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49115" cy="218865"/>
            </a:xfrm>
            <a:custGeom>
              <a:avLst/>
              <a:gdLst/>
              <a:ahLst/>
              <a:cxnLst/>
              <a:rect l="l" t="t" r="r" b="b"/>
              <a:pathLst>
                <a:path w="1049115" h="218865">
                  <a:moveTo>
                    <a:pt x="845915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049115" y="218865"/>
                  </a:lnTo>
                  <a:lnTo>
                    <a:pt x="845915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101600" y="-19050"/>
              <a:ext cx="845915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marL="0" lvl="0" indent="0" algn="ctr">
                <a:lnSpc>
                  <a:spcPts val="324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TicketFlow е уеб приложение за: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122031" y="5931167"/>
            <a:ext cx="1828744" cy="182874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418154" y="6416137"/>
            <a:ext cx="1236499" cy="858804"/>
          </a:xfrm>
          <a:custGeom>
            <a:avLst/>
            <a:gdLst/>
            <a:ahLst/>
            <a:cxnLst/>
            <a:rect l="l" t="t" r="r" b="b"/>
            <a:pathLst>
              <a:path w="1236499" h="858804">
                <a:moveTo>
                  <a:pt x="0" y="0"/>
                </a:moveTo>
                <a:lnTo>
                  <a:pt x="1236498" y="0"/>
                </a:lnTo>
                <a:lnTo>
                  <a:pt x="1236498" y="858805"/>
                </a:lnTo>
                <a:lnTo>
                  <a:pt x="0" y="858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2025386" y="8013912"/>
            <a:ext cx="1828744" cy="182874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2418154" y="8228369"/>
            <a:ext cx="1043208" cy="1029931"/>
          </a:xfrm>
          <a:custGeom>
            <a:avLst/>
            <a:gdLst/>
            <a:ahLst/>
            <a:cxnLst/>
            <a:rect l="l" t="t" r="r" b="b"/>
            <a:pathLst>
              <a:path w="1043208" h="1029931">
                <a:moveTo>
                  <a:pt x="0" y="0"/>
                </a:moveTo>
                <a:lnTo>
                  <a:pt x="1043208" y="0"/>
                </a:lnTo>
                <a:lnTo>
                  <a:pt x="1043208" y="1029931"/>
                </a:lnTo>
                <a:lnTo>
                  <a:pt x="0" y="10299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-3950263" y="803081"/>
            <a:ext cx="15859325" cy="2258023"/>
            <a:chOff x="0" y="0"/>
            <a:chExt cx="1537211" cy="21886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37211" cy="218865"/>
            </a:xfrm>
            <a:custGeom>
              <a:avLst/>
              <a:gdLst/>
              <a:ahLst/>
              <a:cxnLst/>
              <a:rect l="l" t="t" r="r" b="b"/>
              <a:pathLst>
                <a:path w="1537211" h="218865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4057501" y="6378037"/>
            <a:ext cx="7851562" cy="1221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8818" lvl="1" indent="-249409" algn="l">
              <a:lnSpc>
                <a:spcPts val="3188"/>
              </a:lnSpc>
              <a:buFont typeface="Arial"/>
              <a:buChar char="•"/>
            </a:pPr>
            <a:r>
              <a:rPr lang="en-US" sz="2310" b="1" spc="226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Създаване и управление на събития</a:t>
            </a:r>
          </a:p>
          <a:p>
            <a:pPr marL="498818" lvl="1" indent="-249409" algn="l">
              <a:lnSpc>
                <a:spcPts val="3188"/>
              </a:lnSpc>
              <a:buFont typeface="Arial"/>
              <a:buChar char="•"/>
            </a:pPr>
            <a:r>
              <a:rPr lang="en-US" sz="2310" b="1" spc="226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Продажба и резервация на билети</a:t>
            </a:r>
          </a:p>
          <a:p>
            <a:pPr marL="0" lvl="0" indent="0" algn="l">
              <a:lnSpc>
                <a:spcPts val="3464"/>
              </a:lnSpc>
              <a:spcBef>
                <a:spcPct val="0"/>
              </a:spcBef>
            </a:pPr>
            <a:endParaRPr lang="en-US" sz="2310" b="1" spc="226">
              <a:solidFill>
                <a:srgbClr val="231F2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4194925" y="8257172"/>
            <a:ext cx="7491871" cy="1585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7229" lvl="1" indent="-238614" algn="l">
              <a:lnSpc>
                <a:spcPts val="3050"/>
              </a:lnSpc>
              <a:buFont typeface="Arial"/>
              <a:buChar char="•"/>
            </a:pPr>
            <a:r>
              <a:rPr lang="en-US" sz="2210" b="1" spc="216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Категоризация на събития</a:t>
            </a:r>
          </a:p>
          <a:p>
            <a:pPr marL="498818" lvl="1" indent="-249409" algn="l">
              <a:lnSpc>
                <a:spcPts val="3188"/>
              </a:lnSpc>
              <a:buFont typeface="Arial"/>
              <a:buChar char="•"/>
            </a:pPr>
            <a:r>
              <a:rPr lang="en-US" sz="2310" b="1" spc="226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Преглед на детайли за всяко събитие</a:t>
            </a:r>
          </a:p>
          <a:p>
            <a:pPr marL="0" lvl="0" indent="0" algn="l">
              <a:lnSpc>
                <a:spcPts val="3326"/>
              </a:lnSpc>
              <a:spcBef>
                <a:spcPct val="0"/>
              </a:spcBef>
            </a:pPr>
            <a:endParaRPr lang="en-US" sz="2310" b="1" spc="226">
              <a:solidFill>
                <a:srgbClr val="231F2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28700" y="923925"/>
            <a:ext cx="8510272" cy="1849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54"/>
              </a:lnSpc>
              <a:spcBef>
                <a:spcPct val="0"/>
              </a:spcBef>
            </a:pPr>
            <a:r>
              <a:rPr lang="en-US" sz="5329" spc="42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КАКВО ПРЕДСТАВЛЯВА TICKETFL</a:t>
            </a:r>
            <a:r>
              <a:rPr lang="en-US" sz="5329" u="none" strike="noStrike" spc="42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OW?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013836" y="1028700"/>
            <a:ext cx="20005976" cy="2258023"/>
            <a:chOff x="0" y="0"/>
            <a:chExt cx="1939138" cy="2188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39138" cy="218865"/>
            </a:xfrm>
            <a:custGeom>
              <a:avLst/>
              <a:gdLst/>
              <a:ahLst/>
              <a:cxnLst/>
              <a:rect l="l" t="t" r="r" b="b"/>
              <a:pathLst>
                <a:path w="1939138" h="218865">
                  <a:moveTo>
                    <a:pt x="1735938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939138" y="218865"/>
                  </a:lnTo>
                  <a:lnTo>
                    <a:pt x="1735938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01600" y="-19050"/>
              <a:ext cx="1735938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94480" y="4205302"/>
            <a:ext cx="736150" cy="665905"/>
            <a:chOff x="0" y="0"/>
            <a:chExt cx="193883" cy="1753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883" cy="175382"/>
            </a:xfrm>
            <a:custGeom>
              <a:avLst/>
              <a:gdLst/>
              <a:ahLst/>
              <a:cxnLst/>
              <a:rect l="l" t="t" r="r" b="b"/>
              <a:pathLst>
                <a:path w="193883" h="175382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1248"/>
                  </a:lnTo>
                  <a:cubicBezTo>
                    <a:pt x="193883" y="137714"/>
                    <a:pt x="156215" y="175382"/>
                    <a:pt x="109749" y="175382"/>
                  </a:cubicBezTo>
                  <a:lnTo>
                    <a:pt x="84134" y="175382"/>
                  </a:lnTo>
                  <a:cubicBezTo>
                    <a:pt x="37668" y="175382"/>
                    <a:pt x="0" y="137714"/>
                    <a:pt x="0" y="91248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93883" cy="232532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01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831424" y="4110267"/>
            <a:ext cx="6882591" cy="2785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8818" lvl="1" indent="-249409" algn="l">
              <a:lnSpc>
                <a:spcPts val="3188"/>
              </a:lnSpc>
              <a:buFont typeface="Arial"/>
              <a:buChar char="•"/>
            </a:pPr>
            <a:r>
              <a:rPr lang="en-US" sz="2310" b="1" spc="226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ASP.NET Core MVC – уеб интерфейс и контролери</a:t>
            </a:r>
          </a:p>
          <a:p>
            <a:pPr marL="498818" lvl="1" indent="-249409" algn="l">
              <a:lnSpc>
                <a:spcPts val="3188"/>
              </a:lnSpc>
              <a:buFont typeface="Arial"/>
              <a:buChar char="•"/>
            </a:pPr>
            <a:r>
              <a:rPr lang="en-US" sz="2310" b="1" spc="226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Entity Framework Core – работа с база данни</a:t>
            </a:r>
          </a:p>
          <a:p>
            <a:pPr marL="498818" lvl="1" indent="-249409" algn="l">
              <a:lnSpc>
                <a:spcPts val="3188"/>
              </a:lnSpc>
              <a:buFont typeface="Arial"/>
              <a:buChar char="•"/>
            </a:pPr>
            <a:r>
              <a:rPr lang="en-US" sz="2310" b="1" spc="226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SQL база – съхранение на събития, билети и категории</a:t>
            </a:r>
          </a:p>
          <a:p>
            <a:pPr marL="0" lvl="0" indent="0" algn="l">
              <a:lnSpc>
                <a:spcPts val="3188"/>
              </a:lnSpc>
              <a:spcBef>
                <a:spcPct val="0"/>
              </a:spcBef>
            </a:pPr>
            <a:endParaRPr lang="en-US" sz="2310" b="1" spc="226">
              <a:solidFill>
                <a:srgbClr val="231F2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3944709" y="4538255"/>
            <a:ext cx="3314591" cy="3314591"/>
            <a:chOff x="0" y="0"/>
            <a:chExt cx="4872604" cy="487260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72609" cy="4872609"/>
            </a:xfrm>
            <a:custGeom>
              <a:avLst/>
              <a:gdLst/>
              <a:ahLst/>
              <a:cxnLst/>
              <a:rect l="l" t="t" r="r" b="b"/>
              <a:pathLst>
                <a:path w="4872609" h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1352315" y="4561673"/>
            <a:ext cx="3314591" cy="3326378"/>
            <a:chOff x="0" y="0"/>
            <a:chExt cx="4872604" cy="488993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72609" cy="4889881"/>
            </a:xfrm>
            <a:custGeom>
              <a:avLst/>
              <a:gdLst/>
              <a:ahLst/>
              <a:cxnLst/>
              <a:rect l="l" t="t" r="r" b="b"/>
              <a:pathLst>
                <a:path w="4872609" h="4889881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2249404" y="5412229"/>
            <a:ext cx="1520413" cy="1520413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818683" y="5412229"/>
            <a:ext cx="1566642" cy="1566642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2506484" y="5692178"/>
            <a:ext cx="1006253" cy="960515"/>
          </a:xfrm>
          <a:custGeom>
            <a:avLst/>
            <a:gdLst/>
            <a:ahLst/>
            <a:cxnLst/>
            <a:rect l="l" t="t" r="r" b="b"/>
            <a:pathLst>
              <a:path w="1006253" h="960515">
                <a:moveTo>
                  <a:pt x="0" y="0"/>
                </a:moveTo>
                <a:lnTo>
                  <a:pt x="1006253" y="0"/>
                </a:lnTo>
                <a:lnTo>
                  <a:pt x="1006253" y="960515"/>
                </a:lnTo>
                <a:lnTo>
                  <a:pt x="0" y="9605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5150549" y="5700691"/>
            <a:ext cx="902910" cy="916237"/>
          </a:xfrm>
          <a:custGeom>
            <a:avLst/>
            <a:gdLst/>
            <a:ahLst/>
            <a:cxnLst/>
            <a:rect l="l" t="t" r="r" b="b"/>
            <a:pathLst>
              <a:path w="902910" h="916237">
                <a:moveTo>
                  <a:pt x="0" y="0"/>
                </a:moveTo>
                <a:lnTo>
                  <a:pt x="902911" y="0"/>
                </a:lnTo>
                <a:lnTo>
                  <a:pt x="902911" y="916237"/>
                </a:lnTo>
                <a:lnTo>
                  <a:pt x="0" y="9162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0" y="1750227"/>
            <a:ext cx="14206008" cy="798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10"/>
              </a:lnSpc>
              <a:spcBef>
                <a:spcPct val="0"/>
              </a:spcBef>
            </a:pPr>
            <a:r>
              <a:rPr lang="en-US" sz="4645" spc="3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ИЗПОЛЗВАНИ ТЕХНОЛОГИИ И АРХИТЕКТУРА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916860" y="3148979"/>
            <a:ext cx="5689104" cy="275488"/>
            <a:chOff x="0" y="0"/>
            <a:chExt cx="4519796" cy="21886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519796" cy="218865"/>
            </a:xfrm>
            <a:custGeom>
              <a:avLst/>
              <a:gdLst/>
              <a:ahLst/>
              <a:cxnLst/>
              <a:rect l="l" t="t" r="r" b="b"/>
              <a:pathLst>
                <a:path w="4519796" h="218865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794480" y="7651449"/>
            <a:ext cx="736150" cy="665905"/>
            <a:chOff x="0" y="0"/>
            <a:chExt cx="193883" cy="17538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3883" cy="175382"/>
            </a:xfrm>
            <a:custGeom>
              <a:avLst/>
              <a:gdLst/>
              <a:ahLst/>
              <a:cxnLst/>
              <a:rect l="l" t="t" r="r" b="b"/>
              <a:pathLst>
                <a:path w="193883" h="175382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1248"/>
                  </a:lnTo>
                  <a:cubicBezTo>
                    <a:pt x="193883" y="137714"/>
                    <a:pt x="156215" y="175382"/>
                    <a:pt x="109749" y="175382"/>
                  </a:cubicBezTo>
                  <a:lnTo>
                    <a:pt x="84134" y="175382"/>
                  </a:lnTo>
                  <a:cubicBezTo>
                    <a:pt x="37668" y="175382"/>
                    <a:pt x="0" y="137714"/>
                    <a:pt x="0" y="91248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193883" cy="232532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02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3367160" y="7250876"/>
            <a:ext cx="6346855" cy="2331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8"/>
              </a:lnSpc>
            </a:pPr>
            <a:r>
              <a:rPr lang="en-US" sz="2310" b="1" spc="226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Слоеста архитектура:</a:t>
            </a:r>
          </a:p>
          <a:p>
            <a:pPr marL="498818" lvl="1" indent="-249409" algn="l">
              <a:lnSpc>
                <a:spcPts val="3188"/>
              </a:lnSpc>
              <a:buFont typeface="Arial"/>
              <a:buChar char="•"/>
            </a:pPr>
            <a:r>
              <a:rPr lang="en-US" sz="2310" b="1" spc="226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Layer</a:t>
            </a:r>
          </a:p>
          <a:p>
            <a:pPr marL="498818" lvl="1" indent="-249409" algn="l">
              <a:lnSpc>
                <a:spcPts val="3188"/>
              </a:lnSpc>
              <a:buFont typeface="Arial"/>
              <a:buChar char="•"/>
            </a:pPr>
            <a:r>
              <a:rPr lang="en-US" sz="2310" b="1" spc="226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Services Layer</a:t>
            </a:r>
          </a:p>
          <a:p>
            <a:pPr marL="498818" lvl="1" indent="-249409" algn="l">
              <a:lnSpc>
                <a:spcPts val="3188"/>
              </a:lnSpc>
              <a:buFont typeface="Arial"/>
              <a:buChar char="•"/>
            </a:pPr>
            <a:r>
              <a:rPr lang="en-US" sz="2310" b="1" spc="226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Web Layer</a:t>
            </a:r>
          </a:p>
          <a:p>
            <a:pPr marL="498818" lvl="1" indent="-249409" algn="l">
              <a:lnSpc>
                <a:spcPts val="3188"/>
              </a:lnSpc>
              <a:buFont typeface="Arial"/>
              <a:buChar char="•"/>
            </a:pPr>
            <a:r>
              <a:rPr lang="en-US" sz="2310" b="1" spc="226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Tests Layer</a:t>
            </a:r>
          </a:p>
          <a:p>
            <a:pPr marL="0" lvl="0" indent="0" algn="l">
              <a:lnSpc>
                <a:spcPts val="2774"/>
              </a:lnSpc>
              <a:spcBef>
                <a:spcPct val="0"/>
              </a:spcBef>
            </a:pPr>
            <a:endParaRPr lang="en-US" sz="2310" b="1" spc="226">
              <a:solidFill>
                <a:srgbClr val="231F2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30" name="Group 30"/>
          <p:cNvGrpSpPr/>
          <p:nvPr/>
        </p:nvGrpSpPr>
        <p:grpSpPr>
          <a:xfrm>
            <a:off x="12085550" y="-131220"/>
            <a:ext cx="9534019" cy="1112295"/>
            <a:chOff x="0" y="0"/>
            <a:chExt cx="1876002" cy="21886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AutoShape 33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Freeform 34"/>
          <p:cNvSpPr/>
          <p:nvPr/>
        </p:nvSpPr>
        <p:spPr>
          <a:xfrm>
            <a:off x="13779447" y="7532947"/>
            <a:ext cx="902910" cy="902910"/>
          </a:xfrm>
          <a:custGeom>
            <a:avLst/>
            <a:gdLst/>
            <a:ahLst/>
            <a:cxnLst/>
            <a:rect l="l" t="t" r="r" b="b"/>
            <a:pathLst>
              <a:path w="902910" h="902910">
                <a:moveTo>
                  <a:pt x="0" y="0"/>
                </a:moveTo>
                <a:lnTo>
                  <a:pt x="902910" y="0"/>
                </a:lnTo>
                <a:lnTo>
                  <a:pt x="902910" y="902910"/>
                </a:lnTo>
                <a:lnTo>
                  <a:pt x="0" y="9029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1844104">
            <a:off x="6380559" y="2491180"/>
            <a:ext cx="13471756" cy="1426670"/>
          </a:xfrm>
          <a:custGeom>
            <a:avLst/>
            <a:gdLst/>
            <a:ahLst/>
            <a:cxnLst/>
            <a:rect l="l" t="t" r="r" b="b"/>
            <a:pathLst>
              <a:path w="13471756" h="1426670">
                <a:moveTo>
                  <a:pt x="0" y="0"/>
                </a:moveTo>
                <a:lnTo>
                  <a:pt x="13471756" y="0"/>
                </a:lnTo>
                <a:lnTo>
                  <a:pt x="13471756" y="1426671"/>
                </a:lnTo>
                <a:lnTo>
                  <a:pt x="0" y="1426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300775" y="3360469"/>
            <a:ext cx="5957966" cy="1162184"/>
            <a:chOff x="0" y="0"/>
            <a:chExt cx="2033665" cy="39669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33665" cy="396695"/>
            </a:xfrm>
            <a:custGeom>
              <a:avLst/>
              <a:gdLst/>
              <a:ahLst/>
              <a:cxnLst/>
              <a:rect l="l" t="t" r="r" b="b"/>
              <a:pathLst>
                <a:path w="2033665" h="396695">
                  <a:moveTo>
                    <a:pt x="14294" y="0"/>
                  </a:moveTo>
                  <a:lnTo>
                    <a:pt x="2019371" y="0"/>
                  </a:lnTo>
                  <a:cubicBezTo>
                    <a:pt x="2023162" y="0"/>
                    <a:pt x="2026798" y="1506"/>
                    <a:pt x="2029478" y="4187"/>
                  </a:cubicBezTo>
                  <a:cubicBezTo>
                    <a:pt x="2032159" y="6867"/>
                    <a:pt x="2033665" y="10503"/>
                    <a:pt x="2033665" y="14294"/>
                  </a:cubicBezTo>
                  <a:lnTo>
                    <a:pt x="2033665" y="382401"/>
                  </a:lnTo>
                  <a:cubicBezTo>
                    <a:pt x="2033665" y="386192"/>
                    <a:pt x="2032159" y="389828"/>
                    <a:pt x="2029478" y="392508"/>
                  </a:cubicBezTo>
                  <a:cubicBezTo>
                    <a:pt x="2026798" y="395189"/>
                    <a:pt x="2023162" y="396695"/>
                    <a:pt x="2019371" y="396695"/>
                  </a:cubicBezTo>
                  <a:lnTo>
                    <a:pt x="14294" y="396695"/>
                  </a:lnTo>
                  <a:cubicBezTo>
                    <a:pt x="10503" y="396695"/>
                    <a:pt x="6867" y="395189"/>
                    <a:pt x="4187" y="392508"/>
                  </a:cubicBezTo>
                  <a:cubicBezTo>
                    <a:pt x="1506" y="389828"/>
                    <a:pt x="0" y="386192"/>
                    <a:pt x="0" y="382401"/>
                  </a:cubicBezTo>
                  <a:lnTo>
                    <a:pt x="0" y="14294"/>
                  </a:lnTo>
                  <a:cubicBezTo>
                    <a:pt x="0" y="10503"/>
                    <a:pt x="1506" y="6867"/>
                    <a:pt x="4187" y="4187"/>
                  </a:cubicBezTo>
                  <a:cubicBezTo>
                    <a:pt x="6867" y="1506"/>
                    <a:pt x="10503" y="0"/>
                    <a:pt x="14294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2033665" cy="415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760177" y="3076058"/>
            <a:ext cx="2080312" cy="1787768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300775" y="5888021"/>
            <a:ext cx="8697561" cy="1632612"/>
            <a:chOff x="0" y="0"/>
            <a:chExt cx="2968786" cy="55726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68786" cy="557268"/>
            </a:xfrm>
            <a:custGeom>
              <a:avLst/>
              <a:gdLst/>
              <a:ahLst/>
              <a:cxnLst/>
              <a:rect l="l" t="t" r="r" b="b"/>
              <a:pathLst>
                <a:path w="2968786" h="557268">
                  <a:moveTo>
                    <a:pt x="9791" y="0"/>
                  </a:moveTo>
                  <a:lnTo>
                    <a:pt x="2958994" y="0"/>
                  </a:lnTo>
                  <a:cubicBezTo>
                    <a:pt x="2964402" y="0"/>
                    <a:pt x="2968786" y="4384"/>
                    <a:pt x="2968786" y="9791"/>
                  </a:cubicBezTo>
                  <a:lnTo>
                    <a:pt x="2968786" y="547477"/>
                  </a:lnTo>
                  <a:cubicBezTo>
                    <a:pt x="2968786" y="550074"/>
                    <a:pt x="2967754" y="552564"/>
                    <a:pt x="2965918" y="554401"/>
                  </a:cubicBezTo>
                  <a:cubicBezTo>
                    <a:pt x="2964082" y="556237"/>
                    <a:pt x="2961591" y="557268"/>
                    <a:pt x="2958994" y="557268"/>
                  </a:cubicBezTo>
                  <a:lnTo>
                    <a:pt x="9791" y="557268"/>
                  </a:lnTo>
                  <a:cubicBezTo>
                    <a:pt x="7195" y="557268"/>
                    <a:pt x="4704" y="556237"/>
                    <a:pt x="2868" y="554401"/>
                  </a:cubicBezTo>
                  <a:cubicBezTo>
                    <a:pt x="1032" y="552564"/>
                    <a:pt x="0" y="550074"/>
                    <a:pt x="0" y="547477"/>
                  </a:cubicBezTo>
                  <a:lnTo>
                    <a:pt x="0" y="9791"/>
                  </a:lnTo>
                  <a:cubicBezTo>
                    <a:pt x="0" y="7195"/>
                    <a:pt x="1032" y="4704"/>
                    <a:pt x="2868" y="2868"/>
                  </a:cubicBezTo>
                  <a:cubicBezTo>
                    <a:pt x="4704" y="1032"/>
                    <a:pt x="7195" y="0"/>
                    <a:pt x="9791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2968786" cy="57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335552" y="5744098"/>
            <a:ext cx="2234715" cy="1920458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0876198" y="6063943"/>
            <a:ext cx="1128622" cy="1147398"/>
          </a:xfrm>
          <a:custGeom>
            <a:avLst/>
            <a:gdLst/>
            <a:ahLst/>
            <a:cxnLst/>
            <a:rect l="l" t="t" r="r" b="b"/>
            <a:pathLst>
              <a:path w="1128622" h="1147398">
                <a:moveTo>
                  <a:pt x="0" y="0"/>
                </a:moveTo>
                <a:lnTo>
                  <a:pt x="1128623" y="0"/>
                </a:lnTo>
                <a:lnTo>
                  <a:pt x="1128623" y="1147398"/>
                </a:lnTo>
                <a:lnTo>
                  <a:pt x="0" y="11473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1959359">
            <a:off x="12051206" y="1024009"/>
            <a:ext cx="6190409" cy="1985412"/>
          </a:xfrm>
          <a:custGeom>
            <a:avLst/>
            <a:gdLst/>
            <a:ahLst/>
            <a:cxnLst/>
            <a:rect l="l" t="t" r="r" b="b"/>
            <a:pathLst>
              <a:path w="6190409" h="1985412">
                <a:moveTo>
                  <a:pt x="0" y="0"/>
                </a:moveTo>
                <a:lnTo>
                  <a:pt x="6190409" y="0"/>
                </a:lnTo>
                <a:lnTo>
                  <a:pt x="6190409" y="1985412"/>
                </a:lnTo>
                <a:lnTo>
                  <a:pt x="0" y="19854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101622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893787" y="1289426"/>
            <a:ext cx="9145257" cy="848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42"/>
              </a:lnSpc>
              <a:spcBef>
                <a:spcPct val="0"/>
              </a:spcBef>
            </a:pPr>
            <a:r>
              <a:rPr lang="en-US" sz="4958" spc="173">
                <a:solidFill>
                  <a:srgbClr val="040506"/>
                </a:solidFill>
                <a:latin typeface="Archivo Black"/>
                <a:ea typeface="Archivo Black"/>
                <a:cs typeface="Archivo Black"/>
                <a:sym typeface="Archivo Black"/>
              </a:rPr>
              <a:t>КАЧЕСТВО И ТЕСТВАНЕ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00775" y="3489780"/>
            <a:ext cx="5957966" cy="1035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5424" lvl="1" indent="-192712" algn="l">
              <a:lnSpc>
                <a:spcPts val="2463"/>
              </a:lnSpc>
              <a:buFont typeface="Arial"/>
              <a:buChar char="•"/>
            </a:pPr>
            <a:r>
              <a:rPr lang="en-US" sz="1785" b="1" spc="174">
                <a:solidFill>
                  <a:srgbClr val="F2F4F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Unit тестове за основната логика</a:t>
            </a:r>
          </a:p>
          <a:p>
            <a:pPr marL="385424" lvl="1" indent="-192712" algn="l">
              <a:lnSpc>
                <a:spcPts val="2463"/>
              </a:lnSpc>
              <a:buFont typeface="Arial"/>
              <a:buChar char="•"/>
            </a:pPr>
            <a:r>
              <a:rPr lang="en-US" sz="1785" b="1" spc="174">
                <a:solidFill>
                  <a:srgbClr val="F2F4F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Тествани контролери и услуги</a:t>
            </a:r>
          </a:p>
          <a:p>
            <a:pPr algn="l">
              <a:lnSpc>
                <a:spcPts val="3567"/>
              </a:lnSpc>
            </a:pPr>
            <a:endParaRPr lang="en-US" sz="1785" b="1" spc="174">
              <a:solidFill>
                <a:srgbClr val="F2F4F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419872" y="6044893"/>
            <a:ext cx="8183484" cy="1475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 algn="just">
              <a:lnSpc>
                <a:spcPts val="298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F2F4F5"/>
                </a:solidFill>
                <a:latin typeface="Open Sauce"/>
                <a:ea typeface="Open Sauce"/>
                <a:cs typeface="Open Sauce"/>
                <a:sym typeface="Open Sauce"/>
              </a:rPr>
              <a:t>InMemory база за реалистични тестови сценарии</a:t>
            </a:r>
          </a:p>
          <a:p>
            <a:pPr marL="496569" lvl="1" indent="-248284" algn="just">
              <a:lnSpc>
                <a:spcPts val="298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F2F4F5"/>
                </a:solidFill>
                <a:latin typeface="Open Sauce"/>
                <a:ea typeface="Open Sauce"/>
                <a:cs typeface="Open Sauce"/>
                <a:sym typeface="Open Sauce"/>
              </a:rPr>
              <a:t>Проверка на CRUD операции</a:t>
            </a:r>
          </a:p>
          <a:p>
            <a:pPr marL="496569" lvl="1" indent="-248284" algn="just">
              <a:lnSpc>
                <a:spcPts val="298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F2F4F5"/>
                </a:solidFill>
                <a:latin typeface="Open Sauce"/>
                <a:ea typeface="Open Sauce"/>
                <a:cs typeface="Open Sauce"/>
                <a:sym typeface="Open Sauce"/>
              </a:rPr>
              <a:t>Високо покритие на ключовите компоненти</a:t>
            </a:r>
          </a:p>
          <a:p>
            <a:pPr algn="just">
              <a:lnSpc>
                <a:spcPts val="2989"/>
              </a:lnSpc>
              <a:spcBef>
                <a:spcPct val="0"/>
              </a:spcBef>
            </a:pPr>
            <a:endParaRPr lang="en-US" sz="2299">
              <a:solidFill>
                <a:srgbClr val="F2F4F5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8236022" y="3396243"/>
            <a:ext cx="1128622" cy="1147398"/>
          </a:xfrm>
          <a:custGeom>
            <a:avLst/>
            <a:gdLst/>
            <a:ahLst/>
            <a:cxnLst/>
            <a:rect l="l" t="t" r="r" b="b"/>
            <a:pathLst>
              <a:path w="1128622" h="1147398">
                <a:moveTo>
                  <a:pt x="0" y="0"/>
                </a:moveTo>
                <a:lnTo>
                  <a:pt x="1128622" y="0"/>
                </a:lnTo>
                <a:lnTo>
                  <a:pt x="1128622" y="1147398"/>
                </a:lnTo>
                <a:lnTo>
                  <a:pt x="0" y="11473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111" b="-611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57312" y="1028700"/>
            <a:ext cx="15591759" cy="8229600"/>
            <a:chOff x="0" y="0"/>
            <a:chExt cx="4106471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06471" cy="2167467"/>
            </a:xfrm>
            <a:custGeom>
              <a:avLst/>
              <a:gdLst/>
              <a:ahLst/>
              <a:cxnLst/>
              <a:rect l="l" t="t" r="r" b="b"/>
              <a:pathLst>
                <a:path w="4106471" h="2167467">
                  <a:moveTo>
                    <a:pt x="12413" y="0"/>
                  </a:moveTo>
                  <a:lnTo>
                    <a:pt x="4094058" y="0"/>
                  </a:lnTo>
                  <a:cubicBezTo>
                    <a:pt x="4100914" y="0"/>
                    <a:pt x="4106471" y="5558"/>
                    <a:pt x="4106471" y="12413"/>
                  </a:cubicBezTo>
                  <a:lnTo>
                    <a:pt x="4106471" y="2155053"/>
                  </a:lnTo>
                  <a:cubicBezTo>
                    <a:pt x="4106471" y="2158346"/>
                    <a:pt x="4105164" y="2161503"/>
                    <a:pt x="4102836" y="2163831"/>
                  </a:cubicBezTo>
                  <a:cubicBezTo>
                    <a:pt x="4100507" y="2166159"/>
                    <a:pt x="4097350" y="2167467"/>
                    <a:pt x="4094058" y="2167467"/>
                  </a:cubicBezTo>
                  <a:lnTo>
                    <a:pt x="12413" y="2167467"/>
                  </a:lnTo>
                  <a:cubicBezTo>
                    <a:pt x="9121" y="2167467"/>
                    <a:pt x="5964" y="2166159"/>
                    <a:pt x="3636" y="2163831"/>
                  </a:cubicBezTo>
                  <a:cubicBezTo>
                    <a:pt x="1308" y="2161503"/>
                    <a:pt x="0" y="2158346"/>
                    <a:pt x="0" y="2155053"/>
                  </a:cubicBezTo>
                  <a:lnTo>
                    <a:pt x="0" y="12413"/>
                  </a:lnTo>
                  <a:cubicBezTo>
                    <a:pt x="0" y="9121"/>
                    <a:pt x="1308" y="5964"/>
                    <a:pt x="3636" y="3636"/>
                  </a:cubicBezTo>
                  <a:cubicBezTo>
                    <a:pt x="5964" y="1308"/>
                    <a:pt x="9121" y="0"/>
                    <a:pt x="12413" y="0"/>
                  </a:cubicBezTo>
                  <a:close/>
                </a:path>
              </a:pathLst>
            </a:custGeom>
            <a:solidFill>
              <a:srgbClr val="FFFFFF">
                <a:alpha val="9764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106471" cy="21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495914" y="3603602"/>
            <a:ext cx="3086100" cy="3633244"/>
            <a:chOff x="0" y="0"/>
            <a:chExt cx="812800" cy="9569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956904"/>
            </a:xfrm>
            <a:custGeom>
              <a:avLst/>
              <a:gdLst/>
              <a:ahLst/>
              <a:cxnLst/>
              <a:rect l="l" t="t" r="r" b="b"/>
              <a:pathLst>
                <a:path w="812800" h="956904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906731"/>
                  </a:lnTo>
                  <a:cubicBezTo>
                    <a:pt x="812800" y="920038"/>
                    <a:pt x="807514" y="932799"/>
                    <a:pt x="798105" y="942208"/>
                  </a:cubicBezTo>
                  <a:cubicBezTo>
                    <a:pt x="788695" y="951618"/>
                    <a:pt x="775934" y="956904"/>
                    <a:pt x="762627" y="956904"/>
                  </a:cubicBezTo>
                  <a:lnTo>
                    <a:pt x="50173" y="956904"/>
                  </a:lnTo>
                  <a:cubicBezTo>
                    <a:pt x="36866" y="956904"/>
                    <a:pt x="24105" y="951618"/>
                    <a:pt x="14695" y="942208"/>
                  </a:cubicBezTo>
                  <a:cubicBezTo>
                    <a:pt x="5286" y="932799"/>
                    <a:pt x="0" y="920038"/>
                    <a:pt x="0" y="906731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975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495914" y="5528564"/>
            <a:ext cx="3086100" cy="1067354"/>
            <a:chOff x="0" y="0"/>
            <a:chExt cx="812800" cy="2811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281114"/>
            </a:xfrm>
            <a:custGeom>
              <a:avLst/>
              <a:gdLst/>
              <a:ahLst/>
              <a:cxnLst/>
              <a:rect l="l" t="t" r="r" b="b"/>
              <a:pathLst>
                <a:path w="812800" h="281114">
                  <a:moveTo>
                    <a:pt x="0" y="0"/>
                  </a:moveTo>
                  <a:lnTo>
                    <a:pt x="812800" y="0"/>
                  </a:lnTo>
                  <a:lnTo>
                    <a:pt x="812800" y="281114"/>
                  </a:lnTo>
                  <a:lnTo>
                    <a:pt x="0" y="28111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12800" cy="3001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Онлайн плащания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900738" y="3603602"/>
            <a:ext cx="3086100" cy="3574369"/>
            <a:chOff x="0" y="0"/>
            <a:chExt cx="812800" cy="9413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941398"/>
            </a:xfrm>
            <a:custGeom>
              <a:avLst/>
              <a:gdLst/>
              <a:ahLst/>
              <a:cxnLst/>
              <a:rect l="l" t="t" r="r" b="b"/>
              <a:pathLst>
                <a:path w="812800" h="941398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891225"/>
                  </a:lnTo>
                  <a:cubicBezTo>
                    <a:pt x="812800" y="904531"/>
                    <a:pt x="807514" y="917293"/>
                    <a:pt x="798105" y="926702"/>
                  </a:cubicBezTo>
                  <a:cubicBezTo>
                    <a:pt x="788695" y="936112"/>
                    <a:pt x="775934" y="941398"/>
                    <a:pt x="762627" y="941398"/>
                  </a:cubicBezTo>
                  <a:lnTo>
                    <a:pt x="50173" y="941398"/>
                  </a:lnTo>
                  <a:cubicBezTo>
                    <a:pt x="36866" y="941398"/>
                    <a:pt x="24105" y="936112"/>
                    <a:pt x="14695" y="926702"/>
                  </a:cubicBezTo>
                  <a:cubicBezTo>
                    <a:pt x="5286" y="917293"/>
                    <a:pt x="0" y="904531"/>
                    <a:pt x="0" y="891225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12800" cy="960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900738" y="5528564"/>
            <a:ext cx="3086100" cy="1067354"/>
            <a:chOff x="0" y="0"/>
            <a:chExt cx="812800" cy="28111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281114"/>
            </a:xfrm>
            <a:custGeom>
              <a:avLst/>
              <a:gdLst/>
              <a:ahLst/>
              <a:cxnLst/>
              <a:rect l="l" t="t" r="r" b="b"/>
              <a:pathLst>
                <a:path w="812800" h="281114">
                  <a:moveTo>
                    <a:pt x="0" y="0"/>
                  </a:moveTo>
                  <a:lnTo>
                    <a:pt x="812800" y="0"/>
                  </a:lnTo>
                  <a:lnTo>
                    <a:pt x="812800" y="281114"/>
                  </a:lnTo>
                  <a:lnTo>
                    <a:pt x="0" y="28111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812800" cy="3001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Мобилна версия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301162" y="3603602"/>
            <a:ext cx="3086100" cy="3574369"/>
            <a:chOff x="0" y="0"/>
            <a:chExt cx="812800" cy="94139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941398"/>
            </a:xfrm>
            <a:custGeom>
              <a:avLst/>
              <a:gdLst/>
              <a:ahLst/>
              <a:cxnLst/>
              <a:rect l="l" t="t" r="r" b="b"/>
              <a:pathLst>
                <a:path w="812800" h="941398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891225"/>
                  </a:lnTo>
                  <a:cubicBezTo>
                    <a:pt x="812800" y="904531"/>
                    <a:pt x="807514" y="917293"/>
                    <a:pt x="798105" y="926702"/>
                  </a:cubicBezTo>
                  <a:cubicBezTo>
                    <a:pt x="788695" y="936112"/>
                    <a:pt x="775934" y="941398"/>
                    <a:pt x="762627" y="941398"/>
                  </a:cubicBezTo>
                  <a:lnTo>
                    <a:pt x="50173" y="941398"/>
                  </a:lnTo>
                  <a:cubicBezTo>
                    <a:pt x="36866" y="941398"/>
                    <a:pt x="24105" y="936112"/>
                    <a:pt x="14695" y="926702"/>
                  </a:cubicBezTo>
                  <a:cubicBezTo>
                    <a:pt x="5286" y="917293"/>
                    <a:pt x="0" y="904531"/>
                    <a:pt x="0" y="891225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812800" cy="960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301162" y="5528564"/>
            <a:ext cx="3086100" cy="1067354"/>
            <a:chOff x="0" y="0"/>
            <a:chExt cx="812800" cy="28111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281114"/>
            </a:xfrm>
            <a:custGeom>
              <a:avLst/>
              <a:gdLst/>
              <a:ahLst/>
              <a:cxnLst/>
              <a:rect l="l" t="t" r="r" b="b"/>
              <a:pathLst>
                <a:path w="812800" h="281114">
                  <a:moveTo>
                    <a:pt x="0" y="0"/>
                  </a:moveTo>
                  <a:lnTo>
                    <a:pt x="812800" y="0"/>
                  </a:lnTo>
                  <a:lnTo>
                    <a:pt x="812800" y="281114"/>
                  </a:lnTo>
                  <a:lnTo>
                    <a:pt x="0" y="28111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12800" cy="3001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Потребителски акаунти и роли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705986" y="3603602"/>
            <a:ext cx="3086100" cy="3633244"/>
            <a:chOff x="0" y="0"/>
            <a:chExt cx="812800" cy="95690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956904"/>
            </a:xfrm>
            <a:custGeom>
              <a:avLst/>
              <a:gdLst/>
              <a:ahLst/>
              <a:cxnLst/>
              <a:rect l="l" t="t" r="r" b="b"/>
              <a:pathLst>
                <a:path w="812800" h="956904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906731"/>
                  </a:lnTo>
                  <a:cubicBezTo>
                    <a:pt x="812800" y="920038"/>
                    <a:pt x="807514" y="932799"/>
                    <a:pt x="798105" y="942208"/>
                  </a:cubicBezTo>
                  <a:cubicBezTo>
                    <a:pt x="788695" y="951618"/>
                    <a:pt x="775934" y="956904"/>
                    <a:pt x="762627" y="956904"/>
                  </a:cubicBezTo>
                  <a:lnTo>
                    <a:pt x="50173" y="956904"/>
                  </a:lnTo>
                  <a:cubicBezTo>
                    <a:pt x="36866" y="956904"/>
                    <a:pt x="24105" y="951618"/>
                    <a:pt x="14695" y="942208"/>
                  </a:cubicBezTo>
                  <a:cubicBezTo>
                    <a:pt x="5286" y="932799"/>
                    <a:pt x="0" y="920038"/>
                    <a:pt x="0" y="906731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812800" cy="975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705986" y="5139211"/>
            <a:ext cx="3086100" cy="1846059"/>
            <a:chOff x="0" y="0"/>
            <a:chExt cx="812800" cy="48620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486205"/>
            </a:xfrm>
            <a:custGeom>
              <a:avLst/>
              <a:gdLst/>
              <a:ahLst/>
              <a:cxnLst/>
              <a:rect l="l" t="t" r="r" b="b"/>
              <a:pathLst>
                <a:path w="812800" h="486205">
                  <a:moveTo>
                    <a:pt x="0" y="0"/>
                  </a:moveTo>
                  <a:lnTo>
                    <a:pt x="812800" y="0"/>
                  </a:lnTo>
                  <a:lnTo>
                    <a:pt x="812800" y="486205"/>
                  </a:lnTo>
                  <a:lnTo>
                    <a:pt x="0" y="48620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812800" cy="505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31801" lvl="1" indent="-215900" algn="l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Разширена статистика за продажби</a:t>
              </a:r>
            </a:p>
            <a:p>
              <a:pPr algn="ctr">
                <a:lnSpc>
                  <a:spcPts val="2859"/>
                </a:lnSpc>
              </a:pPr>
              <a:endPara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algn="ctr">
                <a:lnSpc>
                  <a:spcPts val="2859"/>
                </a:lnSpc>
              </a:pPr>
              <a:endPara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3690980" y="1702311"/>
            <a:ext cx="10906040" cy="815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БЪДЕЩО РАЗВИТИЕ</a:t>
            </a:r>
          </a:p>
        </p:txBody>
      </p:sp>
      <p:sp>
        <p:nvSpPr>
          <p:cNvPr id="31" name="Freeform 31"/>
          <p:cNvSpPr/>
          <p:nvPr/>
        </p:nvSpPr>
        <p:spPr>
          <a:xfrm>
            <a:off x="13766998" y="4006879"/>
            <a:ext cx="830022" cy="842274"/>
          </a:xfrm>
          <a:custGeom>
            <a:avLst/>
            <a:gdLst/>
            <a:ahLst/>
            <a:cxnLst/>
            <a:rect l="l" t="t" r="r" b="b"/>
            <a:pathLst>
              <a:path w="830022" h="842274">
                <a:moveTo>
                  <a:pt x="0" y="0"/>
                </a:moveTo>
                <a:lnTo>
                  <a:pt x="830022" y="0"/>
                </a:lnTo>
                <a:lnTo>
                  <a:pt x="830022" y="842273"/>
                </a:lnTo>
                <a:lnTo>
                  <a:pt x="0" y="8422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2705986" y="2029813"/>
            <a:ext cx="789574" cy="975879"/>
          </a:xfrm>
          <a:custGeom>
            <a:avLst/>
            <a:gdLst/>
            <a:ahLst/>
            <a:cxnLst/>
            <a:rect l="l" t="t" r="r" b="b"/>
            <a:pathLst>
              <a:path w="789574" h="975879">
                <a:moveTo>
                  <a:pt x="0" y="0"/>
                </a:moveTo>
                <a:lnTo>
                  <a:pt x="789575" y="0"/>
                </a:lnTo>
                <a:lnTo>
                  <a:pt x="789575" y="975878"/>
                </a:lnTo>
                <a:lnTo>
                  <a:pt x="0" y="9758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6307166" y="4006879"/>
            <a:ext cx="2273242" cy="1136621"/>
          </a:xfrm>
          <a:custGeom>
            <a:avLst/>
            <a:gdLst/>
            <a:ahLst/>
            <a:cxnLst/>
            <a:rect l="l" t="t" r="r" b="b"/>
            <a:pathLst>
              <a:path w="2273242" h="1136621">
                <a:moveTo>
                  <a:pt x="0" y="0"/>
                </a:moveTo>
                <a:lnTo>
                  <a:pt x="2273243" y="0"/>
                </a:lnTo>
                <a:lnTo>
                  <a:pt x="2273243" y="1136621"/>
                </a:lnTo>
                <a:lnTo>
                  <a:pt x="0" y="11366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199" t="-13378" r="-9666" b="-16970"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3115122" y="3902769"/>
            <a:ext cx="1642616" cy="1344841"/>
          </a:xfrm>
          <a:custGeom>
            <a:avLst/>
            <a:gdLst/>
            <a:ahLst/>
            <a:cxnLst/>
            <a:rect l="l" t="t" r="r" b="b"/>
            <a:pathLst>
              <a:path w="1642616" h="1344841">
                <a:moveTo>
                  <a:pt x="0" y="0"/>
                </a:moveTo>
                <a:lnTo>
                  <a:pt x="1642616" y="0"/>
                </a:lnTo>
                <a:lnTo>
                  <a:pt x="1642616" y="1344841"/>
                </a:lnTo>
                <a:lnTo>
                  <a:pt x="0" y="13448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5295" r="-22214" b="-219"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0125906" y="3936040"/>
            <a:ext cx="1436613" cy="1436613"/>
          </a:xfrm>
          <a:custGeom>
            <a:avLst/>
            <a:gdLst/>
            <a:ahLst/>
            <a:cxnLst/>
            <a:rect l="l" t="t" r="r" b="b"/>
            <a:pathLst>
              <a:path w="1436613" h="1436613">
                <a:moveTo>
                  <a:pt x="0" y="0"/>
                </a:moveTo>
                <a:lnTo>
                  <a:pt x="1436613" y="0"/>
                </a:lnTo>
                <a:lnTo>
                  <a:pt x="1436613" y="1436613"/>
                </a:lnTo>
                <a:lnTo>
                  <a:pt x="0" y="14366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53498" y="8847031"/>
            <a:ext cx="7473135" cy="779619"/>
            <a:chOff x="0" y="0"/>
            <a:chExt cx="1968233" cy="2053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68233" cy="205332"/>
            </a:xfrm>
            <a:custGeom>
              <a:avLst/>
              <a:gdLst/>
              <a:ahLst/>
              <a:cxnLst/>
              <a:rect l="l" t="t" r="r" b="b"/>
              <a:pathLst>
                <a:path w="1968233" h="205332">
                  <a:moveTo>
                    <a:pt x="52834" y="0"/>
                  </a:moveTo>
                  <a:lnTo>
                    <a:pt x="1915399" y="0"/>
                  </a:lnTo>
                  <a:cubicBezTo>
                    <a:pt x="1929411" y="0"/>
                    <a:pt x="1942850" y="5566"/>
                    <a:pt x="1952758" y="15475"/>
                  </a:cubicBezTo>
                  <a:cubicBezTo>
                    <a:pt x="1962667" y="25383"/>
                    <a:pt x="1968233" y="38822"/>
                    <a:pt x="1968233" y="52834"/>
                  </a:cubicBezTo>
                  <a:lnTo>
                    <a:pt x="1968233" y="152497"/>
                  </a:lnTo>
                  <a:cubicBezTo>
                    <a:pt x="1968233" y="166510"/>
                    <a:pt x="1962667" y="179949"/>
                    <a:pt x="1952758" y="189857"/>
                  </a:cubicBezTo>
                  <a:cubicBezTo>
                    <a:pt x="1942850" y="199765"/>
                    <a:pt x="1929411" y="205332"/>
                    <a:pt x="1915399" y="205332"/>
                  </a:cubicBezTo>
                  <a:lnTo>
                    <a:pt x="52834" y="205332"/>
                  </a:lnTo>
                  <a:cubicBezTo>
                    <a:pt x="23655" y="205332"/>
                    <a:pt x="0" y="181677"/>
                    <a:pt x="0" y="152497"/>
                  </a:cubicBezTo>
                  <a:lnTo>
                    <a:pt x="0" y="52834"/>
                  </a:lnTo>
                  <a:cubicBezTo>
                    <a:pt x="0" y="38822"/>
                    <a:pt x="5566" y="25383"/>
                    <a:pt x="15475" y="15475"/>
                  </a:cubicBezTo>
                  <a:cubicBezTo>
                    <a:pt x="25383" y="5566"/>
                    <a:pt x="38822" y="0"/>
                    <a:pt x="52834" y="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968233" cy="2434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961947">
            <a:off x="15075602" y="6645854"/>
            <a:ext cx="915782" cy="91578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59222" y="59222"/>
              <a:ext cx="694356" cy="694356"/>
            </a:xfrm>
            <a:custGeom>
              <a:avLst/>
              <a:gdLst/>
              <a:ahLst/>
              <a:cxnLst/>
              <a:rect l="l" t="t" r="r" b="b"/>
              <a:pathLst>
                <a:path w="694356" h="694356">
                  <a:moveTo>
                    <a:pt x="386506" y="25045"/>
                  </a:moveTo>
                  <a:lnTo>
                    <a:pt x="437166" y="133595"/>
                  </a:lnTo>
                  <a:cubicBezTo>
                    <a:pt x="462570" y="188030"/>
                    <a:pt x="506326" y="231786"/>
                    <a:pt x="560761" y="257190"/>
                  </a:cubicBezTo>
                  <a:lnTo>
                    <a:pt x="669311" y="307850"/>
                  </a:lnTo>
                  <a:cubicBezTo>
                    <a:pt x="684590" y="314981"/>
                    <a:pt x="694356" y="330317"/>
                    <a:pt x="694356" y="347178"/>
                  </a:cubicBezTo>
                  <a:cubicBezTo>
                    <a:pt x="694356" y="364039"/>
                    <a:pt x="684590" y="379375"/>
                    <a:pt x="669311" y="386506"/>
                  </a:cubicBezTo>
                  <a:lnTo>
                    <a:pt x="560761" y="437166"/>
                  </a:lnTo>
                  <a:cubicBezTo>
                    <a:pt x="506326" y="462570"/>
                    <a:pt x="462570" y="506326"/>
                    <a:pt x="437166" y="560761"/>
                  </a:cubicBezTo>
                  <a:lnTo>
                    <a:pt x="386506" y="669311"/>
                  </a:lnTo>
                  <a:cubicBezTo>
                    <a:pt x="379375" y="684590"/>
                    <a:pt x="364039" y="694356"/>
                    <a:pt x="347178" y="694356"/>
                  </a:cubicBezTo>
                  <a:cubicBezTo>
                    <a:pt x="330317" y="694356"/>
                    <a:pt x="314981" y="684590"/>
                    <a:pt x="307850" y="669311"/>
                  </a:cubicBezTo>
                  <a:lnTo>
                    <a:pt x="257190" y="560761"/>
                  </a:lnTo>
                  <a:cubicBezTo>
                    <a:pt x="231786" y="506326"/>
                    <a:pt x="188030" y="462570"/>
                    <a:pt x="133595" y="437166"/>
                  </a:cubicBezTo>
                  <a:lnTo>
                    <a:pt x="25045" y="386506"/>
                  </a:lnTo>
                  <a:cubicBezTo>
                    <a:pt x="9766" y="379375"/>
                    <a:pt x="0" y="364039"/>
                    <a:pt x="0" y="347178"/>
                  </a:cubicBezTo>
                  <a:cubicBezTo>
                    <a:pt x="0" y="330317"/>
                    <a:pt x="9766" y="314981"/>
                    <a:pt x="25045" y="307850"/>
                  </a:cubicBezTo>
                  <a:lnTo>
                    <a:pt x="133595" y="257190"/>
                  </a:lnTo>
                  <a:cubicBezTo>
                    <a:pt x="188030" y="231786"/>
                    <a:pt x="231786" y="188030"/>
                    <a:pt x="257190" y="133595"/>
                  </a:cubicBezTo>
                  <a:lnTo>
                    <a:pt x="307850" y="25045"/>
                  </a:lnTo>
                  <a:cubicBezTo>
                    <a:pt x="314981" y="9766"/>
                    <a:pt x="330317" y="0"/>
                    <a:pt x="347178" y="0"/>
                  </a:cubicBezTo>
                  <a:cubicBezTo>
                    <a:pt x="364039" y="0"/>
                    <a:pt x="379375" y="9766"/>
                    <a:pt x="386506" y="25045"/>
                  </a:cubicBezTo>
                  <a:close/>
                </a:path>
              </a:pathLst>
            </a:custGeom>
            <a:solidFill>
              <a:srgbClr val="32323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11704" y="796299"/>
            <a:ext cx="91161" cy="9116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1CAD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5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8065739" y="3287629"/>
            <a:ext cx="7960894" cy="5970671"/>
          </a:xfrm>
          <a:custGeom>
            <a:avLst/>
            <a:gdLst/>
            <a:ahLst/>
            <a:cxnLst/>
            <a:rect l="l" t="t" r="r" b="b"/>
            <a:pathLst>
              <a:path w="7960894" h="5970671">
                <a:moveTo>
                  <a:pt x="0" y="0"/>
                </a:moveTo>
                <a:lnTo>
                  <a:pt x="7960894" y="0"/>
                </a:lnTo>
                <a:lnTo>
                  <a:pt x="7960894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02865" y="3854665"/>
            <a:ext cx="7586205" cy="1984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66"/>
              </a:lnSpc>
            </a:pPr>
            <a:r>
              <a:rPr lang="en-US" sz="8682" b="1">
                <a:solidFill>
                  <a:srgbClr val="32323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Благодаря за вниманието</a:t>
            </a:r>
          </a:p>
        </p:txBody>
      </p:sp>
    </p:spTree>
  </p:cSld>
  <p:clrMapOvr>
    <a:masterClrMapping/>
  </p:clrMapOvr>
  <p:transition spd="slow">
    <p:split orient="vert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129</Words>
  <Application>Microsoft Office PowerPoint</Application>
  <PresentationFormat>Custom</PresentationFormat>
  <Paragraphs>32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Bricolage Grotesque Bold</vt:lpstr>
      <vt:lpstr>Montserrat</vt:lpstr>
      <vt:lpstr>Calibri</vt:lpstr>
      <vt:lpstr>Archivo Black</vt:lpstr>
      <vt:lpstr>Open Sauce Bold</vt:lpstr>
      <vt:lpstr>Montserrat Bold</vt:lpstr>
      <vt:lpstr>Open Sauce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</dc:title>
  <dc:creator>Elica</dc:creator>
  <cp:lastModifiedBy>Eli Sotirova</cp:lastModifiedBy>
  <cp:revision>3</cp:revision>
  <dcterms:created xsi:type="dcterms:W3CDTF">2006-08-16T00:00:00Z</dcterms:created>
  <dcterms:modified xsi:type="dcterms:W3CDTF">2026-02-22T07:29:36Z</dcterms:modified>
  <dc:identifier>DAHBOlErNJM</dc:identifier>
</cp:coreProperties>
</file>